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33af7e307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3af7e307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9c097814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9c097814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33af7e307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3af7e307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33af7e307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3af7e307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33af7e3070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3af7e3070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33af7e3070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3af7e307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33af7e307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3af7e307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33af7e3070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3af7e307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33af7e30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3af7e30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33af7e307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3af7e307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9c097814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9c09781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9c097814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9c097814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49c097814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9c097814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49c097814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9c097814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9c097814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9c097814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33af7e307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3af7e307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33af7e3070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3af7e307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9c097814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9c097814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289500"/>
            <a:ext cx="8520600" cy="27201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3600"/>
              <a:t>Human Rights, Digital Rights, and Security: </a:t>
            </a:r>
            <a:endParaRPr sz="3600"/>
          </a:p>
          <a:p>
            <a:pPr indent="0" lvl="0" marL="0" rtl="0" algn="l">
              <a:lnSpc>
                <a:spcPct val="115000"/>
              </a:lnSpc>
              <a:spcBef>
                <a:spcPts val="0"/>
              </a:spcBef>
              <a:spcAft>
                <a:spcPts val="0"/>
              </a:spcAft>
              <a:buClr>
                <a:schemeClr val="dk1"/>
              </a:buClr>
              <a:buSzPts val="1100"/>
              <a:buFont typeface="Arial"/>
              <a:buNone/>
            </a:pPr>
            <a:r>
              <a:rPr lang="en" sz="3600"/>
              <a:t>Public Policy for the 21st Century Cyberspace</a:t>
            </a:r>
            <a:endParaRPr sz="3600"/>
          </a:p>
        </p:txBody>
      </p:sp>
      <p:sp>
        <p:nvSpPr>
          <p:cNvPr id="55" name="Google Shape;55;p13"/>
          <p:cNvSpPr txBox="1"/>
          <p:nvPr>
            <p:ph idx="1" type="subTitle"/>
          </p:nvPr>
        </p:nvSpPr>
        <p:spPr>
          <a:xfrm>
            <a:off x="408200" y="4300950"/>
            <a:ext cx="8520600" cy="792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Paulina Valdivieso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889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Examples...</a:t>
            </a:r>
            <a:endParaRPr/>
          </a:p>
        </p:txBody>
      </p:sp>
      <p:sp>
        <p:nvSpPr>
          <p:cNvPr id="119" name="Google Shape;119;p22"/>
          <p:cNvSpPr txBox="1"/>
          <p:nvPr>
            <p:ph idx="1" type="body"/>
          </p:nvPr>
        </p:nvSpPr>
        <p:spPr>
          <a:xfrm>
            <a:off x="311700" y="119142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S</a:t>
            </a:r>
            <a:r>
              <a:rPr lang="en" sz="1600"/>
              <a:t>pied on two British cabinet ministers in 1983.</a:t>
            </a:r>
            <a:endParaRPr sz="1600"/>
          </a:p>
          <a:p>
            <a:pPr indent="-330200" lvl="0" marL="457200" rtl="0" algn="l">
              <a:spcBef>
                <a:spcPts val="0"/>
              </a:spcBef>
              <a:spcAft>
                <a:spcPts val="0"/>
              </a:spcAft>
              <a:buSzPts val="1600"/>
              <a:buChar char="●"/>
            </a:pPr>
            <a:r>
              <a:rPr lang="en" sz="1600"/>
              <a:t>Spied on and intercepted the phone calls of Diana, Princess of Wales, up until the moment of her death (1997). Classified as top secret as "... they could cause exceptionally grave damage to the national security ... the documents would disclose 'sources and methods' of U.S. intelligence gathering"</a:t>
            </a:r>
            <a:endParaRPr sz="1600"/>
          </a:p>
          <a:p>
            <a:pPr indent="-330200" lvl="0" marL="457200" rtl="0" algn="l">
              <a:spcBef>
                <a:spcPts val="0"/>
              </a:spcBef>
              <a:spcAft>
                <a:spcPts val="0"/>
              </a:spcAft>
              <a:buSzPts val="1600"/>
              <a:buChar char="●"/>
            </a:pPr>
            <a:r>
              <a:rPr lang="en" sz="1600"/>
              <a:t>Monitored the conversations of the 7th Secretary-General of the United Nations Kofi Annan.</a:t>
            </a:r>
            <a:endParaRPr sz="1600"/>
          </a:p>
          <a:p>
            <a:pPr indent="-330200" lvl="0" marL="457200" rtl="0" algn="l">
              <a:spcBef>
                <a:spcPts val="0"/>
              </a:spcBef>
              <a:spcAft>
                <a:spcPts val="0"/>
              </a:spcAft>
              <a:buSzPts val="1600"/>
              <a:buChar char="●"/>
            </a:pPr>
            <a:r>
              <a:rPr lang="en" sz="1600"/>
              <a:t>Gathered "detailed biometric information" on the 8th Secretary-General of the United Nations, Ban Ki-Moon.</a:t>
            </a:r>
            <a:endParaRPr sz="1600"/>
          </a:p>
          <a:p>
            <a:pPr indent="-330200" lvl="0" marL="457200" rtl="0" algn="l">
              <a:spcBef>
                <a:spcPts val="0"/>
              </a:spcBef>
              <a:spcAft>
                <a:spcPts val="0"/>
              </a:spcAft>
              <a:buSzPts val="1600"/>
              <a:buChar char="●"/>
            </a:pPr>
            <a:r>
              <a:rPr lang="en" sz="1600"/>
              <a:t>Exposed bribing from european Airbus to Saudi Arabia, to benefit american Boeing</a:t>
            </a:r>
            <a:endParaRPr sz="1600"/>
          </a:p>
          <a:p>
            <a:pPr indent="-330200" lvl="0" marL="457200" rtl="0" algn="l">
              <a:spcBef>
                <a:spcPts val="0"/>
              </a:spcBef>
              <a:spcAft>
                <a:spcPts val="0"/>
              </a:spcAft>
              <a:buSzPts val="1600"/>
              <a:buChar char="●"/>
            </a:pPr>
            <a:r>
              <a:rPr lang="en" sz="1600"/>
              <a:t>Eavesdropped on the conversations between Japanese bureaucrats and executives of car manufacturers Toyota and Nissan to boost America’s trade negotiations.</a:t>
            </a:r>
            <a:endParaRPr sz="1600"/>
          </a:p>
          <a:p>
            <a:pPr indent="0" lvl="0" marL="0" rtl="0" algn="l">
              <a:spcBef>
                <a:spcPts val="1600"/>
              </a:spcBef>
              <a:spcAft>
                <a:spcPts val="1600"/>
              </a:spcAft>
              <a:buNone/>
            </a:pPr>
            <a:r>
              <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does this all mean?</a:t>
            </a:r>
            <a:endParaRPr/>
          </a:p>
        </p:txBody>
      </p:sp>
      <p:sp>
        <p:nvSpPr>
          <p:cNvPr id="125" name="Google Shape;125;p23"/>
          <p:cNvSpPr txBox="1"/>
          <p:nvPr>
            <p:ph idx="1" type="body"/>
          </p:nvPr>
        </p:nvSpPr>
        <p:spPr>
          <a:xfrm>
            <a:off x="311700" y="1152475"/>
            <a:ext cx="8520600" cy="38850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lang="en"/>
              <a:t>Attacks to civilian resources are normally an act of war</a:t>
            </a:r>
            <a:endParaRPr/>
          </a:p>
          <a:p>
            <a:pPr indent="-317500" lvl="1" marL="914400" marR="0" rtl="0" algn="l">
              <a:lnSpc>
                <a:spcPct val="115000"/>
              </a:lnSpc>
              <a:spcBef>
                <a:spcPts val="0"/>
              </a:spcBef>
              <a:spcAft>
                <a:spcPts val="0"/>
              </a:spcAft>
              <a:buSzPts val="1400"/>
              <a:buChar char="○"/>
            </a:pPr>
            <a:r>
              <a:rPr lang="en"/>
              <a:t>If an oil rig or a coal mine is destroyed, it’s very much of a big no</a:t>
            </a:r>
            <a:endParaRPr/>
          </a:p>
          <a:p>
            <a:pPr indent="-317500" lvl="1" marL="914400" marR="0" rtl="0" algn="l">
              <a:lnSpc>
                <a:spcPct val="115000"/>
              </a:lnSpc>
              <a:spcBef>
                <a:spcPts val="0"/>
              </a:spcBef>
              <a:spcAft>
                <a:spcPts val="0"/>
              </a:spcAft>
              <a:buSzPts val="1400"/>
              <a:buChar char="○"/>
            </a:pPr>
            <a:r>
              <a:rPr lang="en"/>
              <a:t>If a server or service is destroyed/attacked, there is no consequence</a:t>
            </a:r>
            <a:endParaRPr/>
          </a:p>
          <a:p>
            <a:pPr indent="-342900" lvl="0" marL="457200" marR="0" rtl="0" algn="l">
              <a:lnSpc>
                <a:spcPct val="115000"/>
              </a:lnSpc>
              <a:spcBef>
                <a:spcPts val="0"/>
              </a:spcBef>
              <a:spcAft>
                <a:spcPts val="0"/>
              </a:spcAft>
              <a:buSzPts val="1800"/>
              <a:buChar char="●"/>
            </a:pPr>
            <a:r>
              <a:rPr lang="en"/>
              <a:t>Destabilization of structures, civilian and otherwise</a:t>
            </a:r>
            <a:endParaRPr/>
          </a:p>
          <a:p>
            <a:pPr indent="-317500" lvl="1" marL="914400" marR="0" rtl="0" algn="l">
              <a:lnSpc>
                <a:spcPct val="115000"/>
              </a:lnSpc>
              <a:spcBef>
                <a:spcPts val="0"/>
              </a:spcBef>
              <a:spcAft>
                <a:spcPts val="0"/>
              </a:spcAft>
              <a:buSzPts val="1400"/>
              <a:buChar char="○"/>
            </a:pPr>
            <a:r>
              <a:rPr lang="en"/>
              <a:t>Maersk, FedEx, Merck</a:t>
            </a:r>
            <a:endParaRPr/>
          </a:p>
          <a:p>
            <a:pPr indent="-317500" lvl="1" marL="914400" marR="0" rtl="0" algn="l">
              <a:lnSpc>
                <a:spcPct val="115000"/>
              </a:lnSpc>
              <a:spcBef>
                <a:spcPts val="0"/>
              </a:spcBef>
              <a:spcAft>
                <a:spcPts val="0"/>
              </a:spcAft>
              <a:buSzPts val="1400"/>
              <a:buChar char="○"/>
            </a:pPr>
            <a:r>
              <a:rPr lang="en"/>
              <a:t>Banking system (Ukraine)</a:t>
            </a:r>
            <a:endParaRPr/>
          </a:p>
          <a:p>
            <a:pPr indent="-317500" lvl="1" marL="914400" marR="0" rtl="0" algn="l">
              <a:lnSpc>
                <a:spcPct val="115000"/>
              </a:lnSpc>
              <a:spcBef>
                <a:spcPts val="0"/>
              </a:spcBef>
              <a:spcAft>
                <a:spcPts val="0"/>
              </a:spcAft>
              <a:buSzPts val="1400"/>
              <a:buChar char="○"/>
            </a:pPr>
            <a:r>
              <a:rPr lang="en"/>
              <a:t>Electoral system (USA)</a:t>
            </a:r>
            <a:endParaRPr/>
          </a:p>
          <a:p>
            <a:pPr indent="-317500" lvl="1" marL="914400" marR="0" rtl="0" algn="l">
              <a:lnSpc>
                <a:spcPct val="115000"/>
              </a:lnSpc>
              <a:spcBef>
                <a:spcPts val="0"/>
              </a:spcBef>
              <a:spcAft>
                <a:spcPts val="0"/>
              </a:spcAft>
              <a:buSzPts val="1400"/>
              <a:buChar char="○"/>
            </a:pPr>
            <a:r>
              <a:rPr lang="en"/>
              <a:t>Aviation (civilian and military)</a:t>
            </a:r>
            <a:endParaRPr/>
          </a:p>
          <a:p>
            <a:pPr indent="-342900" lvl="0" marL="457200" marR="0" rtl="0" algn="l">
              <a:lnSpc>
                <a:spcPct val="115000"/>
              </a:lnSpc>
              <a:spcBef>
                <a:spcPts val="0"/>
              </a:spcBef>
              <a:spcAft>
                <a:spcPts val="0"/>
              </a:spcAft>
              <a:buSzPts val="1800"/>
              <a:buChar char="●"/>
            </a:pPr>
            <a:r>
              <a:rPr lang="en"/>
              <a:t>Political agenda &amp; psychological warfare</a:t>
            </a:r>
            <a:endParaRPr/>
          </a:p>
          <a:p>
            <a:pPr indent="-317500" lvl="1" marL="914400" marR="0" rtl="0" algn="l">
              <a:lnSpc>
                <a:spcPct val="115000"/>
              </a:lnSpc>
              <a:spcBef>
                <a:spcPts val="0"/>
              </a:spcBef>
              <a:spcAft>
                <a:spcPts val="0"/>
              </a:spcAft>
              <a:buSzPts val="1400"/>
              <a:buChar char="○"/>
            </a:pPr>
            <a:r>
              <a:rPr lang="en"/>
              <a:t>State sponsored hacking with plausible deniability</a:t>
            </a:r>
            <a:endParaRPr/>
          </a:p>
          <a:p>
            <a:pPr indent="-317500" lvl="1" marL="914400" marR="0" rtl="0" algn="l">
              <a:lnSpc>
                <a:spcPct val="115000"/>
              </a:lnSpc>
              <a:spcBef>
                <a:spcPts val="0"/>
              </a:spcBef>
              <a:spcAft>
                <a:spcPts val="0"/>
              </a:spcAft>
              <a:buSzPts val="1400"/>
              <a:buChar char="○"/>
            </a:pPr>
            <a:r>
              <a:rPr lang="en"/>
              <a:t>Inherent dehumanization and anonymization</a:t>
            </a:r>
            <a:endParaRPr/>
          </a:p>
          <a:p>
            <a:pPr indent="0" lvl="0" marL="914400" marR="0" rtl="0" algn="l">
              <a:lnSpc>
                <a:spcPct val="115000"/>
              </a:lnSpc>
              <a:spcBef>
                <a:spcPts val="1600"/>
              </a:spcBef>
              <a:spcAft>
                <a:spcPts val="0"/>
              </a:spcAft>
              <a:buNone/>
            </a:pPr>
            <a:r>
              <a:t/>
            </a:r>
            <a:endParaRPr/>
          </a:p>
          <a:p>
            <a:pPr indent="0" lvl="0" marL="0" marR="0" rtl="0" algn="l">
              <a:lnSpc>
                <a:spcPct val="115000"/>
              </a:lnSpc>
              <a:spcBef>
                <a:spcPts val="1600"/>
              </a:spcBef>
              <a:spcAft>
                <a:spcPts val="0"/>
              </a:spcAft>
              <a:buNone/>
            </a:pPr>
            <a:r>
              <a:t/>
            </a:r>
            <a:endParaRPr/>
          </a:p>
          <a:p>
            <a:pPr indent="0" lvl="0" marL="45720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does this all mean?</a:t>
            </a:r>
            <a:endParaRPr/>
          </a:p>
        </p:txBody>
      </p:sp>
      <p:sp>
        <p:nvSpPr>
          <p:cNvPr id="131" name="Google Shape;131;p24"/>
          <p:cNvSpPr txBox="1"/>
          <p:nvPr>
            <p:ph idx="1" type="body"/>
          </p:nvPr>
        </p:nvSpPr>
        <p:spPr>
          <a:xfrm>
            <a:off x="311700" y="1152475"/>
            <a:ext cx="8520600" cy="38850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lang="en"/>
              <a:t>Possibility of attacks to essential platforms (energy, medicine, food) </a:t>
            </a:r>
            <a:endParaRPr/>
          </a:p>
          <a:p>
            <a:pPr indent="-317500" lvl="1" marL="914400" marR="0" rtl="0" algn="l">
              <a:lnSpc>
                <a:spcPct val="115000"/>
              </a:lnSpc>
              <a:spcBef>
                <a:spcPts val="0"/>
              </a:spcBef>
              <a:spcAft>
                <a:spcPts val="0"/>
              </a:spcAft>
              <a:buSzPts val="1400"/>
              <a:buChar char="○"/>
            </a:pPr>
            <a:r>
              <a:rPr lang="en"/>
              <a:t>State structures heavily depend on private sector</a:t>
            </a:r>
            <a:endParaRPr/>
          </a:p>
          <a:p>
            <a:pPr indent="-317500" lvl="1" marL="914400" marR="0" rtl="0" algn="l">
              <a:lnSpc>
                <a:spcPct val="115000"/>
              </a:lnSpc>
              <a:spcBef>
                <a:spcPts val="0"/>
              </a:spcBef>
              <a:spcAft>
                <a:spcPts val="0"/>
              </a:spcAft>
              <a:buSzPts val="1400"/>
              <a:buChar char="○"/>
            </a:pPr>
            <a:r>
              <a:rPr lang="en"/>
              <a:t>Platforms depend on (unsafe) technology to run</a:t>
            </a:r>
            <a:endParaRPr/>
          </a:p>
          <a:p>
            <a:pPr indent="-317500" lvl="1" marL="914400" marR="0" rtl="0" algn="l">
              <a:lnSpc>
                <a:spcPct val="115000"/>
              </a:lnSpc>
              <a:spcBef>
                <a:spcPts val="0"/>
              </a:spcBef>
              <a:spcAft>
                <a:spcPts val="0"/>
              </a:spcAft>
              <a:buSzPts val="1400"/>
              <a:buChar char="○"/>
            </a:pPr>
            <a:r>
              <a:rPr lang="en"/>
              <a:t>No regulations or guidelines</a:t>
            </a:r>
            <a:endParaRPr/>
          </a:p>
          <a:p>
            <a:pPr indent="-342900" lvl="0" marL="457200" marR="0" rtl="0" algn="l">
              <a:lnSpc>
                <a:spcPct val="115000"/>
              </a:lnSpc>
              <a:spcBef>
                <a:spcPts val="0"/>
              </a:spcBef>
              <a:spcAft>
                <a:spcPts val="0"/>
              </a:spcAft>
              <a:buSzPts val="1800"/>
              <a:buChar char="●"/>
            </a:pPr>
            <a:r>
              <a:rPr lang="en"/>
              <a:t>Censorship and repression</a:t>
            </a:r>
            <a:endParaRPr/>
          </a:p>
          <a:p>
            <a:pPr indent="-317500" lvl="1" marL="914400" marR="0" rtl="0" algn="l">
              <a:lnSpc>
                <a:spcPct val="115000"/>
              </a:lnSpc>
              <a:spcBef>
                <a:spcPts val="0"/>
              </a:spcBef>
              <a:spcAft>
                <a:spcPts val="0"/>
              </a:spcAft>
              <a:buSzPts val="1400"/>
              <a:buChar char="○"/>
            </a:pPr>
            <a:r>
              <a:rPr lang="en"/>
              <a:t>Technological supremacy and new imperialism</a:t>
            </a:r>
            <a:endParaRPr/>
          </a:p>
          <a:p>
            <a:pPr indent="-317500" lvl="1" marL="914400" marR="0" rtl="0" algn="l">
              <a:lnSpc>
                <a:spcPct val="115000"/>
              </a:lnSpc>
              <a:spcBef>
                <a:spcPts val="0"/>
              </a:spcBef>
              <a:spcAft>
                <a:spcPts val="0"/>
              </a:spcAft>
              <a:buSzPts val="1400"/>
              <a:buChar char="○"/>
            </a:pPr>
            <a:r>
              <a:rPr lang="en"/>
              <a:t>Panopticon</a:t>
            </a:r>
            <a:endParaRPr/>
          </a:p>
          <a:p>
            <a:pPr indent="-317500" lvl="1" marL="914400" marR="0" rtl="0" algn="l">
              <a:lnSpc>
                <a:spcPct val="115000"/>
              </a:lnSpc>
              <a:spcBef>
                <a:spcPts val="0"/>
              </a:spcBef>
              <a:spcAft>
                <a:spcPts val="0"/>
              </a:spcAft>
              <a:buSzPts val="1400"/>
              <a:buChar char="○"/>
            </a:pPr>
            <a:r>
              <a:rPr lang="en"/>
              <a:t>Mass surveillance</a:t>
            </a:r>
            <a:endParaRPr/>
          </a:p>
          <a:p>
            <a:pPr indent="-342900" lvl="0" marL="457200" marR="0" rtl="0" algn="l">
              <a:lnSpc>
                <a:spcPct val="115000"/>
              </a:lnSpc>
              <a:spcBef>
                <a:spcPts val="0"/>
              </a:spcBef>
              <a:spcAft>
                <a:spcPts val="0"/>
              </a:spcAft>
              <a:buSzPts val="1800"/>
              <a:buChar char="●"/>
            </a:pPr>
            <a:r>
              <a:rPr lang="en"/>
              <a:t>Lack of definitions, language, accountability and repercussions for attacks</a:t>
            </a:r>
            <a:endParaRPr/>
          </a:p>
          <a:p>
            <a:pPr indent="-317500" lvl="1" marL="914400" marR="0" rtl="0" algn="l">
              <a:lnSpc>
                <a:spcPct val="115000"/>
              </a:lnSpc>
              <a:spcBef>
                <a:spcPts val="0"/>
              </a:spcBef>
              <a:spcAft>
                <a:spcPts val="0"/>
              </a:spcAft>
              <a:buSzPts val="1400"/>
              <a:buChar char="○"/>
            </a:pPr>
            <a:r>
              <a:rPr lang="en"/>
              <a:t>Can’t stop what is not recognized</a:t>
            </a:r>
            <a:endParaRPr/>
          </a:p>
          <a:p>
            <a:pPr indent="-317500" lvl="1" marL="914400" marR="0" rtl="0" algn="l">
              <a:lnSpc>
                <a:spcPct val="115000"/>
              </a:lnSpc>
              <a:spcBef>
                <a:spcPts val="0"/>
              </a:spcBef>
              <a:spcAft>
                <a:spcPts val="0"/>
              </a:spcAft>
              <a:buSzPts val="1400"/>
              <a:buChar char="○"/>
            </a:pPr>
            <a:r>
              <a:rPr lang="en"/>
              <a:t>Current policies do not account for changing landscape</a:t>
            </a:r>
            <a:endParaRPr/>
          </a:p>
          <a:p>
            <a:pPr indent="-317500" lvl="1" marL="914400" marR="0" rtl="0" algn="l">
              <a:lnSpc>
                <a:spcPct val="115000"/>
              </a:lnSpc>
              <a:spcBef>
                <a:spcPts val="0"/>
              </a:spcBef>
              <a:spcAft>
                <a:spcPts val="0"/>
              </a:spcAft>
              <a:buSzPts val="1400"/>
              <a:buChar char="○"/>
            </a:pPr>
            <a:r>
              <a:rPr lang="en"/>
              <a:t>Behaviour online is translated into state and personal behaviour (Russia example)</a:t>
            </a:r>
            <a:endParaRPr/>
          </a:p>
          <a:p>
            <a:pPr indent="0" lvl="0" marL="0" marR="0" rtl="0" algn="l">
              <a:lnSpc>
                <a:spcPct val="115000"/>
              </a:lnSpc>
              <a:spcBef>
                <a:spcPts val="1600"/>
              </a:spcBef>
              <a:spcAft>
                <a:spcPts val="0"/>
              </a:spcAft>
              <a:buNone/>
            </a:pPr>
            <a:r>
              <a:t/>
            </a:r>
            <a:endParaRPr/>
          </a:p>
          <a:p>
            <a:pPr indent="0" lvl="0" marL="45720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Scenario #1</a:t>
            </a:r>
            <a:endParaRPr/>
          </a:p>
        </p:txBody>
      </p:sp>
      <p:sp>
        <p:nvSpPr>
          <p:cNvPr id="137" name="Google Shape;137;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State 1 is in conflict with State 2. State 1 wants to </a:t>
            </a:r>
            <a:r>
              <a:rPr lang="en"/>
              <a:t>damage some of 2’s supplies or infrastructure to distract the enemy. </a:t>
            </a:r>
            <a:endParaRPr/>
          </a:p>
          <a:p>
            <a:pPr indent="0" lvl="0" marL="0" rtl="0" algn="l">
              <a:spcBef>
                <a:spcPts val="1600"/>
              </a:spcBef>
              <a:spcAft>
                <a:spcPts val="0"/>
              </a:spcAft>
              <a:buNone/>
            </a:pPr>
            <a:r>
              <a:rPr lang="en"/>
              <a:t>State 1 does some recon on what is the most important AND vulnerable and finds... Hospitals!</a:t>
            </a:r>
            <a:endParaRPr/>
          </a:p>
          <a:p>
            <a:pPr indent="0" lvl="0" marL="0" rtl="0" algn="l">
              <a:spcBef>
                <a:spcPts val="1600"/>
              </a:spcBef>
              <a:spcAft>
                <a:spcPts val="1600"/>
              </a:spcAft>
              <a:buNone/>
            </a:pPr>
            <a:r>
              <a:rPr lang="en"/>
              <a:t>State 1 compromises hospitals and targets their records, ICSs (Industrial Control System), and machines. There is a generalized loss of life out of the mix up that doctors at first can’t recognize.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Scenario #2</a:t>
            </a:r>
            <a:endParaRPr/>
          </a:p>
        </p:txBody>
      </p:sp>
      <p:sp>
        <p:nvSpPr>
          <p:cNvPr id="143" name="Google Shape;143;p26"/>
          <p:cNvSpPr txBox="1"/>
          <p:nvPr>
            <p:ph idx="1" type="body"/>
          </p:nvPr>
        </p:nvSpPr>
        <p:spPr>
          <a:xfrm>
            <a:off x="311700" y="1152475"/>
            <a:ext cx="8740200" cy="34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State 1 is in conflict with State 2. State 1 wants attack State 2 without actually attacking because that would be problematic.</a:t>
            </a:r>
            <a:endParaRPr/>
          </a:p>
          <a:p>
            <a:pPr indent="0" lvl="0" marL="0" rtl="0" algn="l">
              <a:spcBef>
                <a:spcPts val="1600"/>
              </a:spcBef>
              <a:spcAft>
                <a:spcPts val="0"/>
              </a:spcAft>
              <a:buNone/>
            </a:pPr>
            <a:r>
              <a:rPr lang="en"/>
              <a:t>State 1 does some recon on what is the most sensitive AND vulnerable and finds... Nuclear power plants!</a:t>
            </a:r>
            <a:endParaRPr/>
          </a:p>
          <a:p>
            <a:pPr indent="0" lvl="0" marL="0" rtl="0" algn="l">
              <a:spcBef>
                <a:spcPts val="1600"/>
              </a:spcBef>
              <a:spcAft>
                <a:spcPts val="0"/>
              </a:spcAft>
              <a:buNone/>
            </a:pPr>
            <a:r>
              <a:rPr lang="en"/>
              <a:t>State 1 compromises power plants and messes with their ICSs and PLCs (Programmable Logic Controller) to get the machine in a positive feedback loop. No one realizes what is happening. By the point they detect it, there is irreversible damage.</a:t>
            </a:r>
            <a:endParaRPr/>
          </a:p>
          <a:p>
            <a:pPr indent="0" lvl="0" marL="0" rtl="0" algn="l">
              <a:spcBef>
                <a:spcPts val="1600"/>
              </a:spcBef>
              <a:spcAft>
                <a:spcPts val="0"/>
              </a:spcAft>
              <a:buNone/>
            </a:pPr>
            <a:r>
              <a:t/>
            </a:r>
            <a:endParaRPr/>
          </a:p>
          <a:p>
            <a:pPr indent="0" lvl="0" marL="0" rtl="0" algn="r">
              <a:spcBef>
                <a:spcPts val="1600"/>
              </a:spcBef>
              <a:spcAft>
                <a:spcPts val="0"/>
              </a:spcAft>
              <a:buNone/>
            </a:pPr>
            <a:r>
              <a:rPr lang="en" sz="1200"/>
              <a:t>Spoiler: this actually happened</a:t>
            </a:r>
            <a:endParaRPr sz="1200"/>
          </a:p>
          <a:p>
            <a:pPr indent="0" lvl="0" marL="0" rtl="0" algn="l">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Human Rights Violated or at Risk</a:t>
            </a:r>
            <a:endParaRPr/>
          </a:p>
        </p:txBody>
      </p:sp>
      <p:sp>
        <p:nvSpPr>
          <p:cNvPr id="149" name="Google Shape;149;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Article 2: </a:t>
            </a:r>
            <a:r>
              <a:rPr lang="en"/>
              <a:t>Everyone is entitled to all the rights and freedoms set forth in this Declaration, without distinction of any kind, such as race, colour, sex, language, religion, political or other opinion, national or social origin, property, birth or other status. Furthermore, </a:t>
            </a:r>
            <a:r>
              <a:rPr b="1" lang="en"/>
              <a:t>no distinction shall be made on the basis of the political, jurisdictional or international status of the country or territory to which a person belongs</a:t>
            </a:r>
            <a:r>
              <a:rPr lang="en"/>
              <a:t>, whether it be independent, trust, non-self-governing or under any other limitation of sovereignty. </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rPr lang="en"/>
              <a:t>Article 3: Everyone has the right to life, liberty and </a:t>
            </a:r>
            <a:r>
              <a:rPr b="1" lang="en"/>
              <a:t>security </a:t>
            </a:r>
            <a:r>
              <a:rPr lang="en"/>
              <a:t>of person. </a:t>
            </a:r>
            <a:endParaRPr/>
          </a:p>
          <a:p>
            <a:pPr indent="0" lvl="0" marL="45720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Human Rights Violated or at Risk</a:t>
            </a:r>
            <a:endParaRPr/>
          </a:p>
          <a:p>
            <a:pPr indent="0" lvl="0" marL="0" rtl="0" algn="l">
              <a:spcBef>
                <a:spcPts val="0"/>
              </a:spcBef>
              <a:spcAft>
                <a:spcPts val="0"/>
              </a:spcAft>
              <a:buNone/>
            </a:pPr>
            <a:r>
              <a:t/>
            </a:r>
            <a:endParaRPr/>
          </a:p>
        </p:txBody>
      </p:sp>
      <p:sp>
        <p:nvSpPr>
          <p:cNvPr id="155" name="Google Shape;155;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Article 8: Everyone has the right to an effective remedy by the </a:t>
            </a:r>
            <a:r>
              <a:rPr b="1" lang="en"/>
              <a:t>competent national tribunals </a:t>
            </a:r>
            <a:r>
              <a:rPr lang="en"/>
              <a:t>for acts violating the fundamental rights granted him by the constitution or by law. </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
              <a:t>Article 12: No one shall be subjected to arbitrary interference with his </a:t>
            </a:r>
            <a:r>
              <a:rPr b="1" lang="en"/>
              <a:t>privacy</a:t>
            </a:r>
            <a:r>
              <a:rPr lang="en"/>
              <a:t>, family, home or correspondence, nor to attacks upon his honour and reputation. Everyone has the right to the </a:t>
            </a:r>
            <a:r>
              <a:rPr b="1" lang="en"/>
              <a:t>protection of the law</a:t>
            </a:r>
            <a:r>
              <a:rPr lang="en"/>
              <a:t> against such interference or attacks. </a:t>
            </a:r>
            <a:endParaRPr/>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Human Rights Violated or at Risk</a:t>
            </a:r>
            <a:endParaRPr/>
          </a:p>
          <a:p>
            <a:pPr indent="0" lvl="0" marL="0" rtl="0" algn="l">
              <a:spcBef>
                <a:spcPts val="0"/>
              </a:spcBef>
              <a:spcAft>
                <a:spcPts val="0"/>
              </a:spcAft>
              <a:buNone/>
            </a:pPr>
            <a:r>
              <a:t/>
            </a:r>
            <a:endParaRPr/>
          </a:p>
        </p:txBody>
      </p:sp>
      <p:sp>
        <p:nvSpPr>
          <p:cNvPr id="161" name="Google Shape;161;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Article 19: Everyone has the right to freedom of opinion and expression; this right includes </a:t>
            </a:r>
            <a:r>
              <a:rPr b="1" lang="en"/>
              <a:t>freedom to hold opinions without interference</a:t>
            </a:r>
            <a:r>
              <a:rPr lang="en"/>
              <a:t> and to seek, receive and impart information and ideas through any media and regardless of frontiers. </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
              <a:t>Article 25.1: Everyone has the right to a standard of living adequate for the health and well-being of himself and of his family, </a:t>
            </a:r>
            <a:r>
              <a:rPr b="1" lang="en"/>
              <a:t>including food, clothing, housing and medical care and necessary social services</a:t>
            </a:r>
            <a:r>
              <a:rPr lang="en"/>
              <a:t>, and the right to security in the event of unemployment, sickness, disability, widowhood, old age or other lack of livelihood in circumstances beyond his control.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the implications?</a:t>
            </a:r>
            <a:endParaRPr/>
          </a:p>
        </p:txBody>
      </p:sp>
      <p:sp>
        <p:nvSpPr>
          <p:cNvPr id="167" name="Google Shape;167;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Changes in the way war is fought, and policies not accounting for them</a:t>
            </a:r>
            <a:endParaRPr/>
          </a:p>
          <a:p>
            <a:pPr indent="-342900" lvl="0" marL="457200" rtl="0" algn="l">
              <a:spcBef>
                <a:spcPts val="0"/>
              </a:spcBef>
              <a:spcAft>
                <a:spcPts val="0"/>
              </a:spcAft>
              <a:buSzPts val="1800"/>
              <a:buChar char="●"/>
            </a:pPr>
            <a:r>
              <a:rPr lang="en"/>
              <a:t>Technology is done through the private sector, the state does not protect it (despite relying on it)</a:t>
            </a:r>
            <a:endParaRPr/>
          </a:p>
          <a:p>
            <a:pPr indent="-342900" lvl="0" marL="457200" rtl="0" algn="l">
              <a:spcBef>
                <a:spcPts val="0"/>
              </a:spcBef>
              <a:spcAft>
                <a:spcPts val="0"/>
              </a:spcAft>
              <a:buSzPts val="1800"/>
              <a:buChar char="●"/>
            </a:pPr>
            <a:r>
              <a:rPr lang="en"/>
              <a:t>There is no real way to protect everyone. </a:t>
            </a:r>
            <a:r>
              <a:rPr lang="en"/>
              <a:t>Spillover and collateral damage are bigger, heavier and worse</a:t>
            </a:r>
            <a:endParaRPr/>
          </a:p>
          <a:p>
            <a:pPr indent="-342900" lvl="0" marL="457200" rtl="0" algn="l">
              <a:spcBef>
                <a:spcPts val="0"/>
              </a:spcBef>
              <a:spcAft>
                <a:spcPts val="0"/>
              </a:spcAft>
              <a:buSzPts val="1800"/>
              <a:buChar char="●"/>
            </a:pPr>
            <a:r>
              <a:rPr lang="en"/>
              <a:t>Ultra dependency on internet is bad. No redundancy.</a:t>
            </a:r>
            <a:endParaRPr/>
          </a:p>
          <a:p>
            <a:pPr indent="-342900" lvl="0" marL="457200" rtl="0" algn="l">
              <a:spcBef>
                <a:spcPts val="0"/>
              </a:spcBef>
              <a:spcAft>
                <a:spcPts val="0"/>
              </a:spcAft>
              <a:buSzPts val="1800"/>
              <a:buChar char="●"/>
            </a:pPr>
            <a:r>
              <a:rPr lang="en"/>
              <a:t>Dependency on technology that no one understands </a:t>
            </a:r>
            <a:endParaRPr/>
          </a:p>
          <a:p>
            <a:pPr indent="-342900" lvl="0" marL="457200" rtl="0" algn="l">
              <a:spcBef>
                <a:spcPts val="0"/>
              </a:spcBef>
              <a:spcAft>
                <a:spcPts val="0"/>
              </a:spcAft>
              <a:buSzPts val="1800"/>
              <a:buChar char="●"/>
            </a:pPr>
            <a:r>
              <a:rPr lang="en"/>
              <a:t>What is an attack? </a:t>
            </a:r>
            <a:r>
              <a:rPr lang="en"/>
              <a:t>Under attack, what does defense look like?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we fix this?</a:t>
            </a:r>
            <a:endParaRPr/>
          </a:p>
        </p:txBody>
      </p:sp>
      <p:sp>
        <p:nvSpPr>
          <p:cNvPr id="173" name="Google Shape;173;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Should specific tools (mimikatz, stuxnet, etc) be considered weapons? </a:t>
            </a:r>
            <a:r>
              <a:rPr lang="en" sz="1200"/>
              <a:t>(Yes)</a:t>
            </a:r>
            <a:endParaRPr sz="1200"/>
          </a:p>
          <a:p>
            <a:pPr indent="-342900" lvl="0" marL="457200" rtl="0" algn="l">
              <a:spcBef>
                <a:spcPts val="0"/>
              </a:spcBef>
              <a:spcAft>
                <a:spcPts val="0"/>
              </a:spcAft>
              <a:buSzPts val="1800"/>
              <a:buChar char="●"/>
            </a:pPr>
            <a:r>
              <a:rPr lang="en"/>
              <a:t>State defense needs to account for private sector and potential spillover with international agencies, trade partners</a:t>
            </a:r>
            <a:endParaRPr/>
          </a:p>
          <a:p>
            <a:pPr indent="-342900" lvl="0" marL="457200" rtl="0" algn="l">
              <a:spcBef>
                <a:spcPts val="0"/>
              </a:spcBef>
              <a:spcAft>
                <a:spcPts val="0"/>
              </a:spcAft>
              <a:buSzPts val="1800"/>
              <a:buChar char="●"/>
            </a:pPr>
            <a:r>
              <a:rPr lang="en"/>
              <a:t>Tallinn Manual 2.0</a:t>
            </a:r>
            <a:endParaRPr/>
          </a:p>
          <a:p>
            <a:pPr indent="-342900" lvl="0" marL="457200" rtl="0" algn="l">
              <a:spcBef>
                <a:spcPts val="0"/>
              </a:spcBef>
              <a:spcAft>
                <a:spcPts val="0"/>
              </a:spcAft>
              <a:buSzPts val="1800"/>
              <a:buChar char="●"/>
            </a:pPr>
            <a:r>
              <a:rPr lang="en"/>
              <a:t>Wassenaar Arrangement</a:t>
            </a:r>
            <a:endParaRPr/>
          </a:p>
          <a:p>
            <a:pPr indent="-342900" lvl="0" marL="457200" rtl="0" algn="l">
              <a:spcBef>
                <a:spcPts val="0"/>
              </a:spcBef>
              <a:spcAft>
                <a:spcPts val="0"/>
              </a:spcAft>
              <a:buSzPts val="1800"/>
              <a:buChar char="●"/>
            </a:pPr>
            <a:r>
              <a:rPr lang="en"/>
              <a:t>State regulations and Quality Assurance, in the same way that other sectors have them</a:t>
            </a:r>
            <a:endParaRPr/>
          </a:p>
          <a:p>
            <a:pPr indent="-342900" lvl="0" marL="457200" rtl="0" algn="l">
              <a:spcBef>
                <a:spcPts val="0"/>
              </a:spcBef>
              <a:spcAft>
                <a:spcPts val="0"/>
              </a:spcAft>
              <a:buSzPts val="1800"/>
              <a:buChar char="●"/>
            </a:pPr>
            <a:r>
              <a:rPr lang="en"/>
              <a:t>“Cyber 911”</a:t>
            </a:r>
            <a:endParaRPr/>
          </a:p>
          <a:p>
            <a:pPr indent="-342900" lvl="0" marL="457200" rtl="0" algn="l">
              <a:spcBef>
                <a:spcPts val="0"/>
              </a:spcBef>
              <a:spcAft>
                <a:spcPts val="0"/>
              </a:spcAft>
              <a:buSzPts val="1800"/>
              <a:buChar char="●"/>
            </a:pPr>
            <a:r>
              <a:rPr lang="en"/>
              <a:t>Redundancy, independence and mitigation of widely used services</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a:t>
            </a:r>
            <a:r>
              <a:rPr lang="en"/>
              <a:t>USA</a:t>
            </a:r>
            <a:endParaRPr/>
          </a:p>
        </p:txBody>
      </p:sp>
      <p:sp>
        <p:nvSpPr>
          <p:cNvPr id="61" name="Google Shape;61;p14"/>
          <p:cNvSpPr txBox="1"/>
          <p:nvPr>
            <p:ph idx="1" type="body"/>
          </p:nvPr>
        </p:nvSpPr>
        <p:spPr>
          <a:xfrm>
            <a:off x="311700" y="1152475"/>
            <a:ext cx="45135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NSA</a:t>
            </a:r>
            <a:endParaRPr/>
          </a:p>
          <a:p>
            <a:pPr indent="-342900" lvl="0" marL="457200" rtl="0" algn="l">
              <a:spcBef>
                <a:spcPts val="0"/>
              </a:spcBef>
              <a:spcAft>
                <a:spcPts val="0"/>
              </a:spcAft>
              <a:buSzPts val="1800"/>
              <a:buChar char="●"/>
            </a:pPr>
            <a:r>
              <a:rPr lang="en"/>
              <a:t>First Unitarian vs NSA, Hepting vs AT&amp;T, Smith vs Obama</a:t>
            </a:r>
            <a:endParaRPr/>
          </a:p>
          <a:p>
            <a:pPr indent="-342900" lvl="0" marL="457200" rtl="0" algn="l">
              <a:spcBef>
                <a:spcPts val="0"/>
              </a:spcBef>
              <a:spcAft>
                <a:spcPts val="0"/>
              </a:spcAft>
              <a:buSzPts val="1800"/>
              <a:buChar char="●"/>
            </a:pPr>
            <a:r>
              <a:rPr lang="en"/>
              <a:t>Carpenter vs the United States, Olmstead vs the United States</a:t>
            </a:r>
            <a:endParaRPr/>
          </a:p>
          <a:p>
            <a:pPr indent="-342900" lvl="0" marL="457200" rtl="0" algn="l">
              <a:spcBef>
                <a:spcPts val="0"/>
              </a:spcBef>
              <a:spcAft>
                <a:spcPts val="0"/>
              </a:spcAft>
              <a:buSzPts val="1800"/>
              <a:buChar char="●"/>
            </a:pPr>
            <a:r>
              <a:rPr lang="en"/>
              <a:t>Ad Market</a:t>
            </a:r>
            <a:endParaRPr/>
          </a:p>
          <a:p>
            <a:pPr indent="-342900" lvl="0" marL="457200" rtl="0" algn="l">
              <a:spcBef>
                <a:spcPts val="0"/>
              </a:spcBef>
              <a:spcAft>
                <a:spcPts val="0"/>
              </a:spcAft>
              <a:buSzPts val="1800"/>
              <a:buChar char="●"/>
            </a:pPr>
            <a:r>
              <a:rPr lang="en"/>
              <a:t>Data Breaches (Equifax, Facebook, NewEgg, Quora…)</a:t>
            </a:r>
            <a:endParaRPr/>
          </a:p>
          <a:p>
            <a:pPr indent="-342900" lvl="0" marL="457200" rtl="0" algn="l">
              <a:spcBef>
                <a:spcPts val="0"/>
              </a:spcBef>
              <a:spcAft>
                <a:spcPts val="0"/>
              </a:spcAft>
              <a:buSzPts val="1800"/>
              <a:buChar char="●"/>
            </a:pPr>
            <a:r>
              <a:rPr lang="en"/>
              <a:t>Google monopoly</a:t>
            </a:r>
            <a:endParaRPr/>
          </a:p>
        </p:txBody>
      </p:sp>
      <p:pic>
        <p:nvPicPr>
          <p:cNvPr id="62" name="Google Shape;62;p14"/>
          <p:cNvPicPr preferRelativeResize="0"/>
          <p:nvPr/>
        </p:nvPicPr>
        <p:blipFill rotWithShape="1">
          <a:blip r:embed="rId3">
            <a:alphaModFix/>
          </a:blip>
          <a:srcRect b="0" l="16241" r="15289" t="0"/>
          <a:stretch/>
        </p:blipFill>
        <p:spPr>
          <a:xfrm>
            <a:off x="4902250" y="604838"/>
            <a:ext cx="4043375" cy="3933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a:t>
            </a:r>
            <a:r>
              <a:rPr lang="en"/>
              <a:t>UK</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GCHQ </a:t>
            </a:r>
            <a:endParaRPr/>
          </a:p>
          <a:p>
            <a:pPr indent="-342900" lvl="0" marL="457200" rtl="0" algn="l">
              <a:spcBef>
                <a:spcPts val="0"/>
              </a:spcBef>
              <a:spcAft>
                <a:spcPts val="0"/>
              </a:spcAft>
              <a:buSzPts val="1800"/>
              <a:buChar char="●"/>
            </a:pPr>
            <a:r>
              <a:rPr lang="en"/>
              <a:t>Cambridge Analytica</a:t>
            </a:r>
            <a:endParaRPr/>
          </a:p>
          <a:p>
            <a:pPr indent="-342900" lvl="0" marL="457200" rtl="0" algn="l">
              <a:spcBef>
                <a:spcPts val="0"/>
              </a:spcBef>
              <a:spcAft>
                <a:spcPts val="0"/>
              </a:spcAft>
              <a:buSzPts val="1800"/>
              <a:buChar char="●"/>
            </a:pPr>
            <a:r>
              <a:rPr lang="en"/>
              <a:t>Belgacom Incident</a:t>
            </a:r>
            <a:endParaRPr/>
          </a:p>
        </p:txBody>
      </p:sp>
      <p:pic>
        <p:nvPicPr>
          <p:cNvPr id="69" name="Google Shape;69;p15"/>
          <p:cNvPicPr preferRelativeResize="0"/>
          <p:nvPr/>
        </p:nvPicPr>
        <p:blipFill rotWithShape="1">
          <a:blip r:embed="rId3">
            <a:alphaModFix/>
          </a:blip>
          <a:srcRect b="38459" l="18678" r="46706" t="31522"/>
          <a:stretch/>
        </p:blipFill>
        <p:spPr>
          <a:xfrm>
            <a:off x="579000" y="2923925"/>
            <a:ext cx="3464376" cy="1689925"/>
          </a:xfrm>
          <a:prstGeom prst="rect">
            <a:avLst/>
          </a:prstGeom>
          <a:noFill/>
          <a:ln>
            <a:noFill/>
          </a:ln>
        </p:spPr>
      </p:pic>
      <p:pic>
        <p:nvPicPr>
          <p:cNvPr id="70" name="Google Shape;70;p15"/>
          <p:cNvPicPr preferRelativeResize="0"/>
          <p:nvPr/>
        </p:nvPicPr>
        <p:blipFill rotWithShape="1">
          <a:blip r:embed="rId4">
            <a:alphaModFix/>
          </a:blip>
          <a:srcRect b="36544" l="18494" r="40876" t="26682"/>
          <a:stretch/>
        </p:blipFill>
        <p:spPr>
          <a:xfrm>
            <a:off x="4189200" y="318475"/>
            <a:ext cx="4701000" cy="23932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pic>
        <p:nvPicPr>
          <p:cNvPr id="75" name="Google Shape;75;p16"/>
          <p:cNvPicPr preferRelativeResize="0"/>
          <p:nvPr/>
        </p:nvPicPr>
        <p:blipFill rotWithShape="1">
          <a:blip r:embed="rId3">
            <a:alphaModFix/>
          </a:blip>
          <a:srcRect b="3751" l="3889" r="10807" t="3380"/>
          <a:stretch/>
        </p:blipFill>
        <p:spPr>
          <a:xfrm>
            <a:off x="3605650" y="0"/>
            <a:ext cx="5538350" cy="5143500"/>
          </a:xfrm>
          <a:prstGeom prst="rect">
            <a:avLst/>
          </a:prstGeom>
          <a:noFill/>
          <a:ln>
            <a:noFill/>
          </a:ln>
        </p:spPr>
      </p:pic>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Real-World Panopticon</a:t>
            </a:r>
            <a:endParaRPr/>
          </a:p>
          <a:p>
            <a:pPr indent="-342900" lvl="0" marL="457200" rtl="0" algn="l">
              <a:spcBef>
                <a:spcPts val="0"/>
              </a:spcBef>
              <a:spcAft>
                <a:spcPts val="0"/>
              </a:spcAft>
              <a:buSzPts val="1800"/>
              <a:buChar char="●"/>
            </a:pPr>
            <a:r>
              <a:rPr lang="en"/>
              <a:t>Camera Tracking</a:t>
            </a:r>
            <a:endParaRPr/>
          </a:p>
          <a:p>
            <a:pPr indent="-342900" lvl="0" marL="457200" rtl="0" algn="l">
              <a:spcBef>
                <a:spcPts val="0"/>
              </a:spcBef>
              <a:spcAft>
                <a:spcPts val="0"/>
              </a:spcAft>
              <a:buSzPts val="1800"/>
              <a:buChar char="●"/>
            </a:pPr>
            <a:r>
              <a:rPr lang="en"/>
              <a:t>Website Access Control</a:t>
            </a:r>
            <a:endParaRPr/>
          </a:p>
          <a:p>
            <a:pPr indent="-342900" lvl="0" marL="457200" rtl="0" algn="l">
              <a:spcBef>
                <a:spcPts val="0"/>
              </a:spcBef>
              <a:spcAft>
                <a:spcPts val="0"/>
              </a:spcAft>
              <a:buSzPts val="1800"/>
              <a:buChar char="●"/>
            </a:pPr>
            <a:r>
              <a:rPr lang="en"/>
              <a:t>Work with Google</a:t>
            </a:r>
            <a:endParaRPr/>
          </a:p>
          <a:p>
            <a:pPr indent="-342900" lvl="0" marL="457200" rtl="0" algn="l">
              <a:spcBef>
                <a:spcPts val="0"/>
              </a:spcBef>
              <a:spcAft>
                <a:spcPts val="0"/>
              </a:spcAft>
              <a:buSzPts val="1800"/>
              <a:buChar char="●"/>
            </a:pPr>
            <a:r>
              <a:rPr lang="en"/>
              <a:t>VPN Restriction</a:t>
            </a:r>
            <a:endParaRPr/>
          </a:p>
          <a:p>
            <a:pPr indent="-342900" lvl="0" marL="457200" rtl="0" algn="l">
              <a:spcBef>
                <a:spcPts val="0"/>
              </a:spcBef>
              <a:spcAft>
                <a:spcPts val="0"/>
              </a:spcAft>
              <a:buSzPts val="1800"/>
              <a:buChar char="●"/>
            </a:pPr>
            <a:r>
              <a:rPr lang="en"/>
              <a:t>Biggest Tech Producer</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And many more...</a:t>
            </a:r>
            <a:endParaRPr/>
          </a:p>
        </p:txBody>
      </p:sp>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a:t>
            </a:r>
            <a:r>
              <a:rPr lang="en"/>
              <a:t> China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Conflict: Russia &amp; Ukraine</a:t>
            </a:r>
            <a:endParaRPr/>
          </a:p>
        </p:txBody>
      </p:sp>
      <p:sp>
        <p:nvSpPr>
          <p:cNvPr id="83" name="Google Shape;83;p17"/>
          <p:cNvSpPr txBox="1"/>
          <p:nvPr>
            <p:ph idx="1" type="body"/>
          </p:nvPr>
        </p:nvSpPr>
        <p:spPr>
          <a:xfrm>
            <a:off x="311700" y="1152475"/>
            <a:ext cx="47835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Started as an armed conflict</a:t>
            </a:r>
            <a:endParaRPr/>
          </a:p>
          <a:p>
            <a:pPr indent="-342900" lvl="0" marL="457200" rtl="0" algn="l">
              <a:spcBef>
                <a:spcPts val="0"/>
              </a:spcBef>
              <a:spcAft>
                <a:spcPts val="0"/>
              </a:spcAft>
              <a:buSzPts val="1800"/>
              <a:buChar char="●"/>
            </a:pPr>
            <a:r>
              <a:rPr lang="en"/>
              <a:t>Attacks to </a:t>
            </a:r>
            <a:r>
              <a:rPr lang="en"/>
              <a:t>infrastructure and allies</a:t>
            </a:r>
            <a:endParaRPr/>
          </a:p>
          <a:p>
            <a:pPr indent="-342900" lvl="0" marL="457200" rtl="0" algn="l">
              <a:spcBef>
                <a:spcPts val="0"/>
              </a:spcBef>
              <a:spcAft>
                <a:spcPts val="0"/>
              </a:spcAft>
              <a:buSzPts val="1800"/>
              <a:buChar char="●"/>
            </a:pPr>
            <a:r>
              <a:rPr lang="en"/>
              <a:t>NotPetya</a:t>
            </a:r>
            <a:endParaRPr/>
          </a:p>
          <a:p>
            <a:pPr indent="-342900" lvl="0" marL="457200" rtl="0" algn="l">
              <a:spcBef>
                <a:spcPts val="0"/>
              </a:spcBef>
              <a:spcAft>
                <a:spcPts val="0"/>
              </a:spcAft>
              <a:buSzPts val="1800"/>
              <a:buChar char="●"/>
            </a:pPr>
            <a:r>
              <a:rPr lang="en"/>
              <a:t>Soldiers without insignias, policy has no protocol for that</a:t>
            </a:r>
            <a:endParaRPr/>
          </a:p>
          <a:p>
            <a:pPr indent="-317500" lvl="1" marL="914400" rtl="0" algn="l">
              <a:spcBef>
                <a:spcPts val="0"/>
              </a:spcBef>
              <a:spcAft>
                <a:spcPts val="0"/>
              </a:spcAft>
              <a:buSzPts val="1400"/>
              <a:buChar char="○"/>
            </a:pPr>
            <a:r>
              <a:rPr lang="en"/>
              <a:t>This mimics the online behaviour of anonymization</a:t>
            </a:r>
            <a:endParaRPr/>
          </a:p>
          <a:p>
            <a:pPr indent="0" lvl="0" marL="457200" rtl="0" algn="l">
              <a:spcBef>
                <a:spcPts val="1600"/>
              </a:spcBef>
              <a:spcAft>
                <a:spcPts val="1600"/>
              </a:spcAft>
              <a:buNone/>
            </a:pPr>
            <a:r>
              <a:t/>
            </a:r>
            <a:endParaRPr/>
          </a:p>
        </p:txBody>
      </p:sp>
      <p:pic>
        <p:nvPicPr>
          <p:cNvPr id="84" name="Google Shape;84;p17"/>
          <p:cNvPicPr preferRelativeResize="0"/>
          <p:nvPr/>
        </p:nvPicPr>
        <p:blipFill rotWithShape="1">
          <a:blip r:embed="rId3">
            <a:alphaModFix/>
          </a:blip>
          <a:srcRect b="23080" l="25854" r="61692" t="21196"/>
          <a:stretch/>
        </p:blipFill>
        <p:spPr>
          <a:xfrm>
            <a:off x="5095250" y="191450"/>
            <a:ext cx="1891400" cy="4760600"/>
          </a:xfrm>
          <a:prstGeom prst="rect">
            <a:avLst/>
          </a:prstGeom>
          <a:noFill/>
          <a:ln>
            <a:noFill/>
          </a:ln>
        </p:spPr>
      </p:pic>
      <p:pic>
        <p:nvPicPr>
          <p:cNvPr id="85" name="Google Shape;85;p17"/>
          <p:cNvPicPr preferRelativeResize="0"/>
          <p:nvPr/>
        </p:nvPicPr>
        <p:blipFill rotWithShape="1">
          <a:blip r:embed="rId4">
            <a:alphaModFix/>
          </a:blip>
          <a:srcRect b="13096" l="25245" r="60296" t="32267"/>
          <a:stretch/>
        </p:blipFill>
        <p:spPr>
          <a:xfrm>
            <a:off x="7025275" y="506050"/>
            <a:ext cx="2041524" cy="4339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Conflict: Russia &amp; USA</a:t>
            </a:r>
            <a:endParaRPr/>
          </a:p>
        </p:txBody>
      </p:sp>
      <p:pic>
        <p:nvPicPr>
          <p:cNvPr id="91" name="Google Shape;91;p18"/>
          <p:cNvPicPr preferRelativeResize="0"/>
          <p:nvPr/>
        </p:nvPicPr>
        <p:blipFill>
          <a:blip r:embed="rId3">
            <a:alphaModFix/>
          </a:blip>
          <a:stretch>
            <a:fillRect/>
          </a:stretch>
        </p:blipFill>
        <p:spPr>
          <a:xfrm>
            <a:off x="1173100" y="1017725"/>
            <a:ext cx="6797801" cy="38048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Conflict: Russia &amp; USA</a:t>
            </a:r>
            <a:endParaRPr/>
          </a:p>
        </p:txBody>
      </p:sp>
      <p:sp>
        <p:nvSpPr>
          <p:cNvPr id="97" name="Google Shape;97;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2016 Election Meddling</a:t>
            </a:r>
            <a:endParaRPr/>
          </a:p>
          <a:p>
            <a:pPr indent="-342900" lvl="0" marL="457200" rtl="0" algn="l">
              <a:spcBef>
                <a:spcPts val="0"/>
              </a:spcBef>
              <a:spcAft>
                <a:spcPts val="0"/>
              </a:spcAft>
              <a:buSzPts val="1800"/>
              <a:buChar char="●"/>
            </a:pPr>
            <a:r>
              <a:rPr lang="en"/>
              <a:t>AntiVacs, 4Chan, Twitter… </a:t>
            </a:r>
            <a:endParaRPr/>
          </a:p>
          <a:p>
            <a:pPr indent="-342900" lvl="0" marL="457200" rtl="0" algn="l">
              <a:spcBef>
                <a:spcPts val="0"/>
              </a:spcBef>
              <a:spcAft>
                <a:spcPts val="0"/>
              </a:spcAft>
              <a:buSzPts val="1800"/>
              <a:buChar char="●"/>
            </a:pPr>
            <a:r>
              <a:rPr lang="en"/>
              <a:t>Guccifer 2.0</a:t>
            </a:r>
            <a:endParaRPr/>
          </a:p>
          <a:p>
            <a:pPr indent="-342900" lvl="0" marL="457200" rtl="0" algn="l">
              <a:spcBef>
                <a:spcPts val="0"/>
              </a:spcBef>
              <a:spcAft>
                <a:spcPts val="0"/>
              </a:spcAft>
              <a:buSzPts val="1800"/>
              <a:buChar char="●"/>
            </a:pPr>
            <a:r>
              <a:rPr lang="en"/>
              <a:t>Misinformation campaigns</a:t>
            </a:r>
            <a:endParaRPr/>
          </a:p>
          <a:p>
            <a:pPr indent="-342900" lvl="0" marL="457200" rtl="0" algn="l">
              <a:spcBef>
                <a:spcPts val="0"/>
              </a:spcBef>
              <a:spcAft>
                <a:spcPts val="0"/>
              </a:spcAft>
              <a:buSzPts val="1800"/>
              <a:buChar char="●"/>
            </a:pPr>
            <a:r>
              <a:rPr lang="en"/>
              <a:t>Partisanship and the redefinition of identity</a:t>
            </a:r>
            <a:endParaRPr/>
          </a:p>
        </p:txBody>
      </p:sp>
      <p:pic>
        <p:nvPicPr>
          <p:cNvPr id="98" name="Google Shape;98;p19"/>
          <p:cNvPicPr preferRelativeResize="0"/>
          <p:nvPr/>
        </p:nvPicPr>
        <p:blipFill rotWithShape="1">
          <a:blip r:embed="rId3">
            <a:alphaModFix/>
          </a:blip>
          <a:srcRect b="61163" l="14357" r="15673" t="21093"/>
          <a:stretch/>
        </p:blipFill>
        <p:spPr>
          <a:xfrm>
            <a:off x="1373000" y="3815925"/>
            <a:ext cx="6398000" cy="912649"/>
          </a:xfrm>
          <a:prstGeom prst="rect">
            <a:avLst/>
          </a:prstGeom>
          <a:noFill/>
          <a:ln>
            <a:noFill/>
          </a:ln>
        </p:spPr>
      </p:pic>
      <p:pic>
        <p:nvPicPr>
          <p:cNvPr id="99" name="Google Shape;99;p19"/>
          <p:cNvPicPr preferRelativeResize="0"/>
          <p:nvPr/>
        </p:nvPicPr>
        <p:blipFill rotWithShape="1">
          <a:blip r:embed="rId4">
            <a:alphaModFix/>
          </a:blip>
          <a:srcRect b="38987" l="25727" r="37184" t="33576"/>
          <a:stretch/>
        </p:blipFill>
        <p:spPr>
          <a:xfrm>
            <a:off x="5440850" y="184475"/>
            <a:ext cx="3391448" cy="1411175"/>
          </a:xfrm>
          <a:prstGeom prst="rect">
            <a:avLst/>
          </a:prstGeom>
          <a:noFill/>
          <a:ln>
            <a:noFill/>
          </a:ln>
        </p:spPr>
      </p:pic>
      <p:pic>
        <p:nvPicPr>
          <p:cNvPr id="100" name="Google Shape;100;p19"/>
          <p:cNvPicPr preferRelativeResize="0"/>
          <p:nvPr/>
        </p:nvPicPr>
        <p:blipFill rotWithShape="1">
          <a:blip r:embed="rId5">
            <a:alphaModFix/>
          </a:blip>
          <a:srcRect b="48138" l="18937" r="42014" t="28222"/>
          <a:stretch/>
        </p:blipFill>
        <p:spPr>
          <a:xfrm>
            <a:off x="5440850" y="1572700"/>
            <a:ext cx="3570524" cy="1215900"/>
          </a:xfrm>
          <a:prstGeom prst="rect">
            <a:avLst/>
          </a:prstGeom>
          <a:noFill/>
          <a:ln>
            <a:noFill/>
          </a:ln>
        </p:spPr>
      </p:pic>
      <p:pic>
        <p:nvPicPr>
          <p:cNvPr id="101" name="Google Shape;101;p19"/>
          <p:cNvPicPr preferRelativeResize="0"/>
          <p:nvPr/>
        </p:nvPicPr>
        <p:blipFill rotWithShape="1">
          <a:blip r:embed="rId6">
            <a:alphaModFix/>
          </a:blip>
          <a:srcRect b="71939" l="28453" r="36825" t="15312"/>
          <a:stretch/>
        </p:blipFill>
        <p:spPr>
          <a:xfrm>
            <a:off x="5638675" y="2928625"/>
            <a:ext cx="3174876" cy="655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221250" y="666975"/>
            <a:ext cx="8701500" cy="143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But this is all politics! </a:t>
            </a:r>
            <a:endParaRPr sz="3600"/>
          </a:p>
          <a:p>
            <a:pPr indent="0" lvl="0" marL="0" rtl="0" algn="ctr">
              <a:spcBef>
                <a:spcPts val="0"/>
              </a:spcBef>
              <a:spcAft>
                <a:spcPts val="0"/>
              </a:spcAft>
              <a:buNone/>
            </a:pPr>
            <a:r>
              <a:rPr lang="en" sz="3600"/>
              <a:t>Where are the human rights?</a:t>
            </a:r>
            <a:endParaRPr sz="3600"/>
          </a:p>
        </p:txBody>
      </p:sp>
      <p:sp>
        <p:nvSpPr>
          <p:cNvPr id="107" name="Google Shape;107;p20"/>
          <p:cNvSpPr txBox="1"/>
          <p:nvPr>
            <p:ph idx="1" type="body"/>
          </p:nvPr>
        </p:nvSpPr>
        <p:spPr>
          <a:xfrm>
            <a:off x="311700" y="2615175"/>
            <a:ext cx="8520600" cy="1635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Countries’ conflicts and foreign policy can and will change what they do, what is legal, what they repress.</a:t>
            </a:r>
            <a:endParaRPr/>
          </a:p>
          <a:p>
            <a:pPr indent="-342900" lvl="0" marL="457200" rtl="0" algn="l">
              <a:spcBef>
                <a:spcPts val="0"/>
              </a:spcBef>
              <a:spcAft>
                <a:spcPts val="0"/>
              </a:spcAft>
              <a:buSzPts val="1800"/>
              <a:buChar char="●"/>
            </a:pPr>
            <a:r>
              <a:rPr lang="en"/>
              <a:t>Human rights can be violated indirectly</a:t>
            </a:r>
            <a:endParaRPr/>
          </a:p>
          <a:p>
            <a:pPr indent="-342900" lvl="0" marL="457200" rtl="0" algn="l">
              <a:spcBef>
                <a:spcPts val="0"/>
              </a:spcBef>
              <a:spcAft>
                <a:spcPts val="0"/>
              </a:spcAft>
              <a:buSzPts val="1800"/>
              <a:buChar char="●"/>
            </a:pPr>
            <a:r>
              <a:rPr lang="en"/>
              <a:t>Orwellian dystopias are not a myth</a:t>
            </a:r>
            <a:endParaRPr/>
          </a:p>
          <a:p>
            <a:pPr indent="0" lvl="0" marL="45720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Program: Five Eyes </a:t>
            </a:r>
            <a:endParaRPr/>
          </a:p>
        </p:txBody>
      </p:sp>
      <p:sp>
        <p:nvSpPr>
          <p:cNvPr id="113" name="Google Shape;113;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USA, UK, Canada, Australia, New Zealand</a:t>
            </a:r>
            <a:endParaRPr/>
          </a:p>
          <a:p>
            <a:pPr indent="-342900" lvl="0" marL="457200" rtl="0" algn="l">
              <a:spcBef>
                <a:spcPts val="0"/>
              </a:spcBef>
              <a:spcAft>
                <a:spcPts val="0"/>
              </a:spcAft>
              <a:buSzPts val="1800"/>
              <a:buChar char="●"/>
            </a:pPr>
            <a:r>
              <a:rPr lang="en"/>
              <a:t>Shared resources for mass surveillance</a:t>
            </a:r>
            <a:endParaRPr/>
          </a:p>
          <a:p>
            <a:pPr indent="-342900" lvl="0" marL="457200" rtl="0" algn="l">
              <a:spcBef>
                <a:spcPts val="0"/>
              </a:spcBef>
              <a:spcAft>
                <a:spcPts val="0"/>
              </a:spcAft>
              <a:buSzPts val="1800"/>
              <a:buChar char="●"/>
            </a:pPr>
            <a:r>
              <a:rPr lang="en"/>
              <a:t>Collaboration</a:t>
            </a:r>
            <a:endParaRPr/>
          </a:p>
          <a:p>
            <a:pPr indent="-317500" lvl="1" marL="914400" rtl="0" algn="l">
              <a:spcBef>
                <a:spcPts val="0"/>
              </a:spcBef>
              <a:spcAft>
                <a:spcPts val="0"/>
              </a:spcAft>
              <a:buSzPts val="1400"/>
              <a:buChar char="○"/>
            </a:pPr>
            <a:r>
              <a:rPr lang="en"/>
              <a:t>Arrest of Huawei CFO as a diplomatic incident</a:t>
            </a:r>
            <a:endParaRPr/>
          </a:p>
          <a:p>
            <a:pPr indent="-342900" lvl="0" marL="457200" rtl="0" algn="l">
              <a:spcBef>
                <a:spcPts val="0"/>
              </a:spcBef>
              <a:spcAft>
                <a:spcPts val="0"/>
              </a:spcAft>
              <a:buSzPts val="1800"/>
              <a:buChar char="●"/>
            </a:pPr>
            <a:r>
              <a:rPr lang="en"/>
              <a:t>ECHELON</a:t>
            </a:r>
            <a:endParaRPr/>
          </a:p>
          <a:p>
            <a:pPr indent="-342900" lvl="0" marL="457200" rtl="0" algn="l">
              <a:spcBef>
                <a:spcPts val="0"/>
              </a:spcBef>
              <a:spcAft>
                <a:spcPts val="0"/>
              </a:spcAft>
              <a:buSzPts val="1800"/>
              <a:buChar char="●"/>
            </a:pPr>
            <a:r>
              <a:rPr lang="en"/>
              <a:t>Industrial Espionage </a:t>
            </a:r>
            <a:endParaRPr/>
          </a:p>
          <a:p>
            <a:pPr indent="-342900" lvl="0" marL="457200" rtl="0" algn="l">
              <a:spcBef>
                <a:spcPts val="0"/>
              </a:spcBef>
              <a:spcAft>
                <a:spcPts val="0"/>
              </a:spcAft>
              <a:buSzPts val="1800"/>
              <a:buChar char="●"/>
            </a:pPr>
            <a:r>
              <a:rPr lang="en"/>
              <a:t>"supra-national intelligence organisation that doesn't answer to the laws of its own countries" - Edward Snowden</a:t>
            </a:r>
            <a:endParaRPr/>
          </a:p>
          <a:p>
            <a:pPr indent="0" lvl="0" marL="0" rtl="0" algn="ctr">
              <a:spcBef>
                <a:spcPts val="1600"/>
              </a:spcBef>
              <a:spcAft>
                <a:spcPts val="0"/>
              </a:spcAft>
              <a:buNone/>
            </a:pPr>
            <a:r>
              <a:rPr lang="en" sz="3000"/>
              <a:t>Sed quis custodiet ipsos custodes?</a:t>
            </a:r>
            <a:endParaRPr sz="3000"/>
          </a:p>
          <a:p>
            <a:pPr indent="0" lvl="0" marL="45720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